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8" r:id="rId4"/>
    <p:sldId id="259" r:id="rId5"/>
    <p:sldId id="257" r:id="rId6"/>
    <p:sldId id="260" r:id="rId7"/>
    <p:sldId id="261" r:id="rId8"/>
    <p:sldId id="262" r:id="rId9"/>
    <p:sldId id="263" r:id="rId10"/>
    <p:sldId id="264" r:id="rId11"/>
    <p:sldId id="265" r:id="rId12"/>
    <p:sldId id="266" r:id="rId13"/>
    <p:sldId id="267" r:id="rId14"/>
    <p:sldId id="268"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296" y="-6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3C1280E-9282-4440-A384-12387FCBC7FA}" type="datetimeFigureOut">
              <a:rPr lang="en-US" smtClean="0"/>
              <a:t>4/2/2024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0113853-7D74-45E2-AF16-E8EE76741FCA}" type="slidenum">
              <a:rPr lang="en-GB" smtClean="0"/>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3C1280E-9282-4440-A384-12387FCBC7FA}" type="datetimeFigureOut">
              <a:rPr lang="en-US" smtClean="0"/>
              <a:t>4/2/2024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0113853-7D74-45E2-AF16-E8EE76741FCA}" type="slidenum">
              <a:rPr lang="en-GB" smtClean="0"/>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C1280E-9282-4440-A384-12387FCBC7FA}" type="datetimeFigureOut">
              <a:rPr lang="en-US" smtClean="0"/>
              <a:t>4/2/2024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0113853-7D74-45E2-AF16-E8EE76741FCA}" type="slidenum">
              <a:rPr lang="en-GB" smtClean="0"/>
              <a:t>‹#›</a:t>
            </a:fld>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3C1280E-9282-4440-A384-12387FCBC7FA}" type="datetimeFigureOut">
              <a:rPr lang="en-US" smtClean="0"/>
              <a:t>4/2/2024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0113853-7D74-45E2-AF16-E8EE76741FCA}" type="slidenum">
              <a:rPr lang="en-GB" smtClean="0"/>
              <a:t>‹#›</a:t>
            </a:fld>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3C1280E-9282-4440-A384-12387FCBC7FA}" type="datetimeFigureOut">
              <a:rPr lang="en-US" smtClean="0"/>
              <a:t>4/2/2024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0113853-7D74-45E2-AF16-E8EE76741FCA}" type="slidenum">
              <a:rPr lang="en-GB" smtClean="0"/>
              <a:t>‹#›</a:t>
            </a:fld>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3C1280E-9282-4440-A384-12387FCBC7FA}" type="datetimeFigureOut">
              <a:rPr lang="en-US" smtClean="0"/>
              <a:t>4/2/2024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0113853-7D74-45E2-AF16-E8EE76741FCA}" type="slidenum">
              <a:rPr lang="en-GB" smtClean="0"/>
              <a:t>‹#›</a:t>
            </a:fld>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C1280E-9282-4440-A384-12387FCBC7FA}" type="datetimeFigureOut">
              <a:rPr lang="en-US" smtClean="0"/>
              <a:t>4/2/2024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0113853-7D74-45E2-AF16-E8EE76741FCA}" type="slidenum">
              <a:rPr lang="en-GB" smtClean="0"/>
              <a:t>‹#›</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C1280E-9282-4440-A384-12387FCBC7FA}" type="datetimeFigureOut">
              <a:rPr lang="en-US" smtClean="0"/>
              <a:t>4/2/2024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0113853-7D74-45E2-AF16-E8EE76741FCA}"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C1280E-9282-4440-A384-12387FCBC7FA}" type="datetimeFigureOut">
              <a:rPr lang="en-US" smtClean="0"/>
              <a:t>4/2/2024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0113853-7D74-45E2-AF16-E8EE76741FCA}" type="slidenum">
              <a:rPr lang="en-GB" smtClean="0"/>
              <a:t>‹#›</a:t>
            </a:fld>
            <a:endParaRPr lang="en-GB"/>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3C1280E-9282-4440-A384-12387FCBC7FA}" type="datetimeFigureOut">
              <a:rPr lang="en-US" smtClean="0"/>
              <a:t>4/2/2024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0113853-7D74-45E2-AF16-E8EE76741FCA}" type="slidenum">
              <a:rPr lang="en-GB" smtClean="0"/>
              <a:t>‹#›</a:t>
            </a:fld>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3C1280E-9282-4440-A384-12387FCBC7FA}" type="datetimeFigureOut">
              <a:rPr lang="en-US" smtClean="0"/>
              <a:t>4/2/2024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0113853-7D74-45E2-AF16-E8EE76741FCA}"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C1280E-9282-4440-A384-12387FCBC7FA}" type="datetimeFigureOut">
              <a:rPr lang="en-US" smtClean="0"/>
              <a:t>4/2/2024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113853-7D74-45E2-AF16-E8EE76741FCA}"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752600"/>
            <a:ext cx="9144000" cy="1676400"/>
          </a:xfrm>
        </p:spPr>
        <p:txBody>
          <a:bodyPr>
            <a:noAutofit/>
          </a:bodyPr>
          <a:lstStyle/>
          <a:p>
            <a:r>
              <a:rPr lang="en-GB" sz="3600" dirty="0" smtClean="0"/>
              <a:t>PSYCHOLOGICAL REACTIONS TO SYMPTOMS, DISEASE AND THE IMPORTANCE OF SEEKING PROFESSIONAL HELP AND SOCIAL SUPPORT.</a:t>
            </a:r>
            <a:endParaRPr lang="en-GB" sz="3600" dirty="0"/>
          </a:p>
        </p:txBody>
      </p:sp>
      <p:sp>
        <p:nvSpPr>
          <p:cNvPr id="3" name="Subtitle 2"/>
          <p:cNvSpPr>
            <a:spLocks noGrp="1"/>
          </p:cNvSpPr>
          <p:nvPr>
            <p:ph type="subTitle" idx="1"/>
          </p:nvPr>
        </p:nvSpPr>
        <p:spPr>
          <a:xfrm>
            <a:off x="2743200" y="5105400"/>
            <a:ext cx="6400800" cy="1752600"/>
          </a:xfrm>
        </p:spPr>
        <p:txBody>
          <a:bodyPr>
            <a:normAutofit/>
          </a:bodyPr>
          <a:lstStyle/>
          <a:p>
            <a:r>
              <a:rPr lang="en-GB" sz="2400" dirty="0" smtClean="0">
                <a:solidFill>
                  <a:schemeClr val="tx1">
                    <a:lumMod val="65000"/>
                    <a:lumOff val="35000"/>
                  </a:schemeClr>
                </a:solidFill>
              </a:rPr>
              <a:t>Asst. Prof. </a:t>
            </a:r>
            <a:r>
              <a:rPr lang="en-GB" sz="2400" dirty="0" err="1" smtClean="0">
                <a:solidFill>
                  <a:schemeClr val="tx1">
                    <a:lumMod val="65000"/>
                    <a:lumOff val="35000"/>
                  </a:schemeClr>
                </a:solidFill>
              </a:rPr>
              <a:t>dr</a:t>
            </a:r>
            <a:r>
              <a:rPr lang="en-GB" sz="2400" dirty="0" smtClean="0">
                <a:solidFill>
                  <a:schemeClr val="tx1">
                    <a:lumMod val="65000"/>
                    <a:lumOff val="35000"/>
                  </a:schemeClr>
                </a:solidFill>
              </a:rPr>
              <a:t> </a:t>
            </a:r>
            <a:r>
              <a:rPr lang="en-GB" sz="2400" dirty="0" err="1" smtClean="0">
                <a:solidFill>
                  <a:schemeClr val="tx1">
                    <a:lumMod val="65000"/>
                    <a:lumOff val="35000"/>
                  </a:schemeClr>
                </a:solidFill>
              </a:rPr>
              <a:t>Branimir</a:t>
            </a:r>
            <a:r>
              <a:rPr lang="en-GB" sz="2400" dirty="0" smtClean="0">
                <a:solidFill>
                  <a:schemeClr val="tx1">
                    <a:lumMod val="65000"/>
                    <a:lumOff val="35000"/>
                  </a:schemeClr>
                </a:solidFill>
              </a:rPr>
              <a:t> </a:t>
            </a:r>
            <a:r>
              <a:rPr lang="en-GB" sz="2400" dirty="0" err="1" smtClean="0">
                <a:solidFill>
                  <a:schemeClr val="tx1">
                    <a:lumMod val="65000"/>
                    <a:lumOff val="35000"/>
                  </a:schemeClr>
                </a:solidFill>
              </a:rPr>
              <a:t>Radmanović</a:t>
            </a:r>
            <a:endParaRPr lang="en-GB" sz="2400" dirty="0">
              <a:solidFill>
                <a:schemeClr val="tx1">
                  <a:lumMod val="65000"/>
                  <a:lumOff val="3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152400" y="1828800"/>
            <a:ext cx="8839200" cy="3962400"/>
          </a:xfrm>
        </p:spPr>
        <p:txBody>
          <a:bodyPr>
            <a:normAutofit/>
          </a:bodyPr>
          <a:lstStyle/>
          <a:p>
            <a:r>
              <a:rPr lang="en-GB" sz="2400" dirty="0" smtClean="0"/>
              <a:t>Adaptive</a:t>
            </a:r>
            <a:r>
              <a:rPr lang="en-GB" sz="2400" dirty="0" smtClean="0"/>
              <a:t> </a:t>
            </a:r>
            <a:r>
              <a:rPr lang="en-GB" sz="2400" dirty="0" smtClean="0"/>
              <a:t>responses </a:t>
            </a:r>
            <a:r>
              <a:rPr lang="en-GB" sz="2400" dirty="0" smtClean="0"/>
              <a:t>to anxiety as a result of illness often include seeking social support, trying to develop a friendly relationship with a doctor, and following treatment recommendations</a:t>
            </a:r>
            <a:r>
              <a:rPr lang="en-GB" sz="2400" dirty="0" smtClean="0"/>
              <a:t>.</a:t>
            </a:r>
          </a:p>
          <a:p>
            <a:endParaRPr lang="en-GB" sz="2400" dirty="0" smtClean="0"/>
          </a:p>
          <a:p>
            <a:r>
              <a:rPr lang="en-GB" sz="2400" dirty="0" smtClean="0"/>
              <a:t>The maladaptive way of coping with the disease is usually reflected in the intensification of the stress response within the disease and can be manifested in the form of depressive, </a:t>
            </a:r>
            <a:r>
              <a:rPr lang="en-GB" sz="2400" dirty="0" err="1" smtClean="0"/>
              <a:t>hypochondriacal</a:t>
            </a:r>
            <a:r>
              <a:rPr lang="en-GB" sz="2400" dirty="0" smtClean="0"/>
              <a:t>, paranoid, euphoric or infantile reactions.</a:t>
            </a:r>
            <a:endParaRPr lang="en-GB"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The patient's reaction to a chronic disease</a:t>
            </a:r>
            <a:endParaRPr lang="en-GB" dirty="0"/>
          </a:p>
        </p:txBody>
      </p:sp>
      <p:sp>
        <p:nvSpPr>
          <p:cNvPr id="3" name="Content Placeholder 2"/>
          <p:cNvSpPr>
            <a:spLocks noGrp="1"/>
          </p:cNvSpPr>
          <p:nvPr>
            <p:ph idx="1"/>
          </p:nvPr>
        </p:nvSpPr>
        <p:spPr>
          <a:xfrm>
            <a:off x="152400" y="1600200"/>
            <a:ext cx="8763000" cy="4953000"/>
          </a:xfrm>
        </p:spPr>
        <p:txBody>
          <a:bodyPr>
            <a:normAutofit fontScale="70000" lnSpcReduction="20000"/>
          </a:bodyPr>
          <a:lstStyle/>
          <a:p>
            <a:r>
              <a:rPr lang="en-GB" dirty="0" smtClean="0"/>
              <a:t>Chronically ill patients after acute treatment often have less social support, </a:t>
            </a:r>
            <a:r>
              <a:rPr lang="en-GB" dirty="0" smtClean="0"/>
              <a:t>friends </a:t>
            </a:r>
            <a:r>
              <a:rPr lang="en-GB" dirty="0" smtClean="0"/>
              <a:t>and extended family return to their lives, and they are left to cope with their intense emotions, but with less psychosocial support. </a:t>
            </a:r>
            <a:endParaRPr lang="en-GB" dirty="0" smtClean="0"/>
          </a:p>
          <a:p>
            <a:endParaRPr lang="en-GB" dirty="0" smtClean="0"/>
          </a:p>
          <a:p>
            <a:r>
              <a:rPr lang="en-GB" dirty="0" smtClean="0"/>
              <a:t>Patients </a:t>
            </a:r>
            <a:r>
              <a:rPr lang="en-GB" dirty="0" smtClean="0"/>
              <a:t>are often extremely susceptible to the development of anxiety disorders, depression, and psychosomatic complaints after active medical treatment. </a:t>
            </a:r>
            <a:endParaRPr lang="en-GB" dirty="0" smtClean="0"/>
          </a:p>
          <a:p>
            <a:endParaRPr lang="en-GB" dirty="0" smtClean="0"/>
          </a:p>
          <a:p>
            <a:r>
              <a:rPr lang="en-GB" dirty="0" smtClean="0"/>
              <a:t>Many </a:t>
            </a:r>
            <a:r>
              <a:rPr lang="en-GB" dirty="0" smtClean="0"/>
              <a:t>patients report that they feel more helpless after medical </a:t>
            </a:r>
            <a:r>
              <a:rPr lang="en-GB" dirty="0" smtClean="0"/>
              <a:t>treatment.</a:t>
            </a:r>
          </a:p>
          <a:p>
            <a:endParaRPr lang="en-GB" dirty="0" smtClean="0"/>
          </a:p>
          <a:p>
            <a:r>
              <a:rPr lang="en-GB" dirty="0" smtClean="0"/>
              <a:t> </a:t>
            </a:r>
            <a:r>
              <a:rPr lang="en-GB" dirty="0" smtClean="0"/>
              <a:t>S</a:t>
            </a:r>
            <a:r>
              <a:rPr lang="en-GB" dirty="0" smtClean="0"/>
              <a:t>ome </a:t>
            </a:r>
            <a:r>
              <a:rPr lang="en-GB" dirty="0" smtClean="0"/>
              <a:t>patients become dependent on contact with healthcare professionals. Although this kind of contact can have different meanings for patients, many say they develop a sense of security when they are around them.</a:t>
            </a:r>
            <a:endParaRPr lang="en-GB"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457200" y="1219200"/>
            <a:ext cx="8229600" cy="5334000"/>
          </a:xfrm>
        </p:spPr>
        <p:txBody>
          <a:bodyPr>
            <a:normAutofit/>
          </a:bodyPr>
          <a:lstStyle/>
          <a:p>
            <a:r>
              <a:rPr lang="en-GB" sz="2200" dirty="0" smtClean="0"/>
              <a:t>The end of intensive treatment often creates space for people to worry about relapse and their future. </a:t>
            </a:r>
            <a:endParaRPr lang="en-GB" sz="2200" dirty="0" smtClean="0"/>
          </a:p>
          <a:p>
            <a:endParaRPr lang="en-GB" sz="2200" dirty="0" smtClean="0"/>
          </a:p>
          <a:p>
            <a:r>
              <a:rPr lang="en-GB" sz="2200" dirty="0" smtClean="0"/>
              <a:t>Some </a:t>
            </a:r>
            <a:r>
              <a:rPr lang="en-GB" sz="2200" dirty="0" smtClean="0"/>
              <a:t>people develop an anxiety disorder in response to worry and fear; others anger. Certain people may feel resentful because they have fallen ill, with accompanying complaints of being misunderstood by those close to them</a:t>
            </a:r>
            <a:r>
              <a:rPr lang="en-GB" sz="2200" dirty="0" smtClean="0"/>
              <a:t>.</a:t>
            </a:r>
          </a:p>
          <a:p>
            <a:endParaRPr lang="en-GB" sz="2200" dirty="0" smtClean="0"/>
          </a:p>
          <a:p>
            <a:r>
              <a:rPr lang="en-GB" sz="2200" dirty="0" smtClean="0"/>
              <a:t>The disease makes a person feel threatened, while friends and family force him to feel lucky to have survived. Although these statements are well-intentioned, patients may experience them as a denial of what they have been through</a:t>
            </a:r>
            <a:endParaRPr lang="en-GB" sz="2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457200" y="228600"/>
            <a:ext cx="8229600" cy="5897563"/>
          </a:xfrm>
        </p:spPr>
        <p:txBody>
          <a:bodyPr>
            <a:noAutofit/>
          </a:bodyPr>
          <a:lstStyle/>
          <a:p>
            <a:r>
              <a:rPr lang="en-GB" sz="2400" dirty="0" smtClean="0"/>
              <a:t>Many patients do not fully recover, after the treatment is completed they are not completely well after the treatment of the medical problem. These patients are exposed to stress due to changes in their previous lifestyle and habits, reduced income as a result of being absent from work, and exposure to various physical symptoms and chronic pain</a:t>
            </a:r>
            <a:r>
              <a:rPr lang="en-GB" sz="2400" dirty="0" smtClean="0"/>
              <a:t>.</a:t>
            </a:r>
          </a:p>
          <a:p>
            <a:endParaRPr lang="en-GB" sz="2400" dirty="0" smtClean="0"/>
          </a:p>
          <a:p>
            <a:endParaRPr lang="en-GB" sz="2400" dirty="0" smtClean="0"/>
          </a:p>
          <a:p>
            <a:r>
              <a:rPr lang="en-GB" sz="2400" dirty="0" smtClean="0"/>
              <a:t>We are taught that the doctor will help us, make us better. But "better" is often misinterpreted in the sense that the patient will be completely symptom-free and pain-free. When this does not happen, disappointment occurs that can affect the development of depressive symptoms and anxiety</a:t>
            </a:r>
            <a:endParaRPr lang="en-GB"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Definition of disease</a:t>
            </a:r>
            <a:endParaRPr lang="en-GB" dirty="0"/>
          </a:p>
        </p:txBody>
      </p:sp>
      <p:sp>
        <p:nvSpPr>
          <p:cNvPr id="3" name="Content Placeholder 2"/>
          <p:cNvSpPr>
            <a:spLocks noGrp="1"/>
          </p:cNvSpPr>
          <p:nvPr>
            <p:ph idx="1"/>
          </p:nvPr>
        </p:nvSpPr>
        <p:spPr/>
        <p:txBody>
          <a:bodyPr>
            <a:normAutofit fontScale="92500" lnSpcReduction="20000"/>
          </a:bodyPr>
          <a:lstStyle/>
          <a:p>
            <a:r>
              <a:rPr lang="en-GB" sz="2400" dirty="0" smtClean="0"/>
              <a:t>Disease (lat. </a:t>
            </a:r>
            <a:r>
              <a:rPr lang="en-GB" sz="2400" dirty="0" err="1" smtClean="0"/>
              <a:t>morbus</a:t>
            </a:r>
            <a:r>
              <a:rPr lang="en-GB" sz="2400" dirty="0" smtClean="0"/>
              <a:t>) can be defined in various ways</a:t>
            </a:r>
            <a:r>
              <a:rPr lang="en-GB" sz="2400" dirty="0" smtClean="0"/>
              <a:t>.</a:t>
            </a:r>
          </a:p>
          <a:p>
            <a:endParaRPr lang="en-GB" sz="2400" dirty="0" smtClean="0"/>
          </a:p>
          <a:p>
            <a:r>
              <a:rPr lang="en-GB" sz="2400" dirty="0" smtClean="0"/>
              <a:t> </a:t>
            </a:r>
            <a:r>
              <a:rPr lang="en-GB" sz="2400" dirty="0" smtClean="0"/>
              <a:t>According to one opinion, it is any deviation from the state of health, has its own characteristic symptoms and affects the whole organism or is limited to certain organs. </a:t>
            </a:r>
            <a:endParaRPr lang="en-GB" sz="2400" dirty="0" smtClean="0"/>
          </a:p>
          <a:p>
            <a:endParaRPr lang="en-GB" sz="2400" dirty="0" smtClean="0"/>
          </a:p>
          <a:p>
            <a:r>
              <a:rPr lang="en-GB" sz="2400" dirty="0" smtClean="0"/>
              <a:t>The </a:t>
            </a:r>
            <a:r>
              <a:rPr lang="en-GB" sz="2400" dirty="0" smtClean="0"/>
              <a:t>disease can be defined as a disorder of normal, physiological events in the body under the influence of various harmful factors or as a disorder of the structure and function of the cells of various tissues, organs and organ systems. </a:t>
            </a:r>
            <a:endParaRPr lang="en-GB" sz="2400" dirty="0" smtClean="0"/>
          </a:p>
          <a:p>
            <a:endParaRPr lang="en-GB" sz="2400" dirty="0" smtClean="0"/>
          </a:p>
          <a:p>
            <a:r>
              <a:rPr lang="en-GB" sz="2400" dirty="0" smtClean="0"/>
              <a:t>The </a:t>
            </a:r>
            <a:r>
              <a:rPr lang="en-GB" sz="2400" dirty="0" smtClean="0"/>
              <a:t>simplest and perhaps the most acceptable point of view is that disease is a term that denotes all events in the organism that deviate from the natural course of life.</a:t>
            </a:r>
            <a:endParaRPr lang="en-GB"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fontScale="92500" lnSpcReduction="10000"/>
          </a:bodyPr>
          <a:lstStyle/>
          <a:p>
            <a:r>
              <a:rPr lang="en-GB" dirty="0" smtClean="0"/>
              <a:t>Acute </a:t>
            </a:r>
            <a:r>
              <a:rPr lang="en-GB" dirty="0" smtClean="0"/>
              <a:t>disease is a disease of a short-term nature, and this term can also denote the </a:t>
            </a:r>
            <a:r>
              <a:rPr lang="en-GB" dirty="0" err="1" smtClean="0"/>
              <a:t>fulminant</a:t>
            </a:r>
            <a:r>
              <a:rPr lang="en-GB" dirty="0" smtClean="0"/>
              <a:t> nature of the disease. Acute conditions usually last for a limited period of time, that is, sick people have the ability to recover, with adequate treatment, in a shorter time. </a:t>
            </a:r>
            <a:endParaRPr lang="en-GB" dirty="0" smtClean="0"/>
          </a:p>
          <a:p>
            <a:endParaRPr lang="en-GB" dirty="0" smtClean="0"/>
          </a:p>
          <a:p>
            <a:r>
              <a:rPr lang="en-GB" dirty="0" smtClean="0"/>
              <a:t>Chronic </a:t>
            </a:r>
            <a:r>
              <a:rPr lang="en-GB" dirty="0" smtClean="0"/>
              <a:t>diseases last for a longer period of time and are characterized by periods of aggravation and remissions, or progression.</a:t>
            </a:r>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334000"/>
          </a:xfrm>
        </p:spPr>
        <p:txBody>
          <a:bodyPr>
            <a:normAutofit/>
          </a:bodyPr>
          <a:lstStyle/>
          <a:p>
            <a:r>
              <a:rPr lang="en-GB" sz="2200" dirty="0" smtClean="0"/>
              <a:t>Health workers from primary health care create a unique and long-term relationship with their patients. The nature of this relationship places the physician in primary health care in the position of recognizing and treating not only the physical symptoms of the disease, but also the psychological/psychopathological responses to the disease</a:t>
            </a:r>
            <a:r>
              <a:rPr lang="en-GB" sz="2200" dirty="0" smtClean="0"/>
              <a:t>.</a:t>
            </a:r>
          </a:p>
          <a:p>
            <a:endParaRPr lang="en-GB" sz="2200" dirty="0" smtClean="0"/>
          </a:p>
          <a:p>
            <a:r>
              <a:rPr lang="en-GB" sz="2200" dirty="0" smtClean="0"/>
              <a:t>Also, during the diagnosis and treatment of one patient, and considering the possibility of more than one disease, several doctors of different specialties may be involved in the care of the patient.</a:t>
            </a:r>
            <a:endParaRPr lang="en-GB" sz="2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 reaction to the disease</a:t>
            </a:r>
            <a:endParaRPr lang="en-GB" dirty="0"/>
          </a:p>
        </p:txBody>
      </p:sp>
      <p:sp>
        <p:nvSpPr>
          <p:cNvPr id="3" name="Content Placeholder 2"/>
          <p:cNvSpPr>
            <a:spLocks noGrp="1"/>
          </p:cNvSpPr>
          <p:nvPr>
            <p:ph idx="1"/>
          </p:nvPr>
        </p:nvSpPr>
        <p:spPr/>
        <p:txBody>
          <a:bodyPr/>
          <a:lstStyle/>
          <a:p>
            <a:r>
              <a:rPr lang="en-GB" dirty="0" smtClean="0"/>
              <a:t>How the patient experiences the disease depends on factors specific to the disease itself, as well as on the individual characteristics of the person. These individual characteristics include numerous psychosocial factors, including </a:t>
            </a:r>
            <a:r>
              <a:rPr lang="en-GB" dirty="0" err="1" smtClean="0"/>
              <a:t>premorbid</a:t>
            </a:r>
            <a:r>
              <a:rPr lang="en-GB" dirty="0" smtClean="0"/>
              <a:t> personality characteristics, age specifics, as well as the quality of interpersonal relationships, social support, and financial resources.</a:t>
            </a:r>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a:bodyPr>
          <a:lstStyle/>
          <a:p>
            <a:r>
              <a:rPr lang="en-GB" sz="2400" dirty="0" smtClean="0"/>
              <a:t>How the patient experiences the disease depends on factors specific to the disease itself, as well as on the individual characteristics of the person. </a:t>
            </a:r>
            <a:endParaRPr lang="en-GB" sz="2400" dirty="0" smtClean="0"/>
          </a:p>
          <a:p>
            <a:endParaRPr lang="en-GB" sz="2400" dirty="0" smtClean="0"/>
          </a:p>
          <a:p>
            <a:r>
              <a:rPr lang="en-GB" sz="2400" dirty="0" smtClean="0"/>
              <a:t>These </a:t>
            </a:r>
            <a:r>
              <a:rPr lang="en-GB" sz="2400" dirty="0" smtClean="0"/>
              <a:t>individual characteristics include numerous psychosocial factors, including </a:t>
            </a:r>
            <a:r>
              <a:rPr lang="en-GB" sz="2400" dirty="0" err="1" smtClean="0"/>
              <a:t>premorbid</a:t>
            </a:r>
            <a:r>
              <a:rPr lang="en-GB" sz="2400" dirty="0" smtClean="0"/>
              <a:t> personality characteristics, age specifics, as well as the quality of interpersonal relationships, social support, and financial resources.</a:t>
            </a:r>
            <a:endParaRPr lang="en-GB"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The patient's reaction to an acute disease</a:t>
            </a:r>
            <a:endParaRPr lang="en-GB" dirty="0"/>
          </a:p>
        </p:txBody>
      </p:sp>
      <p:sp>
        <p:nvSpPr>
          <p:cNvPr id="3" name="Content Placeholder 2"/>
          <p:cNvSpPr>
            <a:spLocks noGrp="1"/>
          </p:cNvSpPr>
          <p:nvPr>
            <p:ph idx="1"/>
          </p:nvPr>
        </p:nvSpPr>
        <p:spPr/>
        <p:txBody>
          <a:bodyPr>
            <a:noAutofit/>
          </a:bodyPr>
          <a:lstStyle/>
          <a:p>
            <a:r>
              <a:rPr lang="en-GB" sz="2400" dirty="0" smtClean="0"/>
              <a:t>For </a:t>
            </a:r>
            <a:r>
              <a:rPr lang="en-GB" sz="2400" dirty="0" smtClean="0"/>
              <a:t>a person who becomes a patient </a:t>
            </a:r>
            <a:r>
              <a:rPr lang="en-GB" sz="2400" dirty="0" smtClean="0"/>
              <a:t>, </a:t>
            </a:r>
            <a:r>
              <a:rPr lang="en-GB" sz="2400" dirty="0" smtClean="0"/>
              <a:t>procedures such as examination and history taking </a:t>
            </a:r>
            <a:r>
              <a:rPr lang="en-GB" sz="2400" dirty="0" smtClean="0"/>
              <a:t>are </a:t>
            </a:r>
            <a:r>
              <a:rPr lang="en-GB" sz="2400" dirty="0" smtClean="0"/>
              <a:t>anything but routine</a:t>
            </a:r>
            <a:r>
              <a:rPr lang="en-GB" sz="2400" dirty="0" smtClean="0"/>
              <a:t>.</a:t>
            </a:r>
          </a:p>
          <a:p>
            <a:r>
              <a:rPr lang="en-GB" sz="2400" dirty="0" smtClean="0"/>
              <a:t> </a:t>
            </a:r>
            <a:r>
              <a:rPr lang="en-GB" sz="2400" dirty="0" smtClean="0"/>
              <a:t>Patients are exposed to a constant loss of privacy</a:t>
            </a:r>
            <a:r>
              <a:rPr lang="en-GB" sz="2400" dirty="0" smtClean="0"/>
              <a:t>.</a:t>
            </a:r>
          </a:p>
          <a:p>
            <a:r>
              <a:rPr lang="en-GB" sz="2400" dirty="0" smtClean="0"/>
              <a:t> </a:t>
            </a:r>
            <a:r>
              <a:rPr lang="en-GB" sz="2400" dirty="0" smtClean="0"/>
              <a:t>In academic institutions, patients are examined not by one but usually by a whole team of doctors, both specialists and doctors on specialization, and they are obliged to answer the most intimate questions </a:t>
            </a:r>
            <a:r>
              <a:rPr lang="en-GB" sz="2400" dirty="0" smtClean="0"/>
              <a:t>concerning </a:t>
            </a:r>
            <a:r>
              <a:rPr lang="en-GB" sz="2400" dirty="0" smtClean="0"/>
              <a:t>both their health condition and their life decisions. </a:t>
            </a:r>
            <a:endParaRPr lang="en-GB" sz="2400" dirty="0" smtClean="0"/>
          </a:p>
          <a:p>
            <a:r>
              <a:rPr lang="en-GB" sz="2400" dirty="0" smtClean="0"/>
              <a:t>Patients </a:t>
            </a:r>
            <a:r>
              <a:rPr lang="en-GB" sz="2400" dirty="0" smtClean="0"/>
              <a:t>who smoke, who take or have taken psychoactive substances, or who have ignored their health problems feel uncomfortable because of the neglect of their health, or the feeling of judgment by health professionals.</a:t>
            </a:r>
            <a:endParaRPr lang="en-GB"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457200" y="304800"/>
            <a:ext cx="8229600" cy="5821363"/>
          </a:xfrm>
        </p:spPr>
        <p:txBody>
          <a:bodyPr>
            <a:noAutofit/>
          </a:bodyPr>
          <a:lstStyle/>
          <a:p>
            <a:r>
              <a:rPr lang="en-GB" sz="2200" dirty="0" smtClean="0"/>
              <a:t>Most people are diagnosed with a serious illness on an outpatient basis. The process of </a:t>
            </a:r>
            <a:r>
              <a:rPr lang="en-GB" sz="2200" dirty="0" smtClean="0"/>
              <a:t> </a:t>
            </a:r>
            <a:r>
              <a:rPr lang="en-GB" sz="2200" dirty="0" smtClean="0"/>
              <a:t>diagnosis can be difficult because it takes longer and involves consultations with several doctors of different specialties and several diagnostic procedures</a:t>
            </a:r>
            <a:r>
              <a:rPr lang="en-GB" sz="2200" dirty="0" smtClean="0"/>
              <a:t>.</a:t>
            </a:r>
          </a:p>
          <a:p>
            <a:endParaRPr lang="en-GB" sz="2200" dirty="0" smtClean="0"/>
          </a:p>
          <a:p>
            <a:r>
              <a:rPr lang="en-GB" sz="2200" dirty="0" smtClean="0"/>
              <a:t> In cases </a:t>
            </a:r>
            <a:r>
              <a:rPr lang="en-GB" sz="2200" dirty="0" smtClean="0"/>
              <a:t>of diagnostic uncertainty, patients must undergo additional tests. Many patients have unpleasant experiences during the examination and remember them as such long after </a:t>
            </a:r>
            <a:r>
              <a:rPr lang="en-GB" sz="2200" dirty="0" smtClean="0"/>
              <a:t>recovery</a:t>
            </a:r>
          </a:p>
          <a:p>
            <a:endParaRPr lang="en-GB" sz="2200" dirty="0" smtClean="0"/>
          </a:p>
          <a:p>
            <a:r>
              <a:rPr lang="en-GB" sz="2200" dirty="0" smtClean="0"/>
              <a:t>For healthcare workers, diagnostic tools provide answers, solutions for appropriate therapy and monitoring, but for the patient they can be very unpleasant. </a:t>
            </a:r>
            <a:endParaRPr lang="en-GB" sz="2200" dirty="0" smtClean="0"/>
          </a:p>
          <a:p>
            <a:endParaRPr lang="en-GB" sz="2200" dirty="0" smtClean="0"/>
          </a:p>
          <a:p>
            <a:r>
              <a:rPr lang="en-GB" sz="2200" dirty="0" smtClean="0"/>
              <a:t>Patients </a:t>
            </a:r>
            <a:r>
              <a:rPr lang="en-GB" sz="2200" dirty="0" smtClean="0"/>
              <a:t>often forget the physical discomfort, but remember the psychological discomfort, because what is evident is that it is not usual to have devices for monitoring vital functions, needles, catheters in our body.</a:t>
            </a:r>
            <a:endParaRPr lang="en-GB" sz="2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839200" cy="6477000"/>
          </a:xfrm>
        </p:spPr>
        <p:txBody>
          <a:bodyPr>
            <a:noAutofit/>
          </a:bodyPr>
          <a:lstStyle/>
          <a:p>
            <a:pPr>
              <a:spcBef>
                <a:spcPts val="600"/>
              </a:spcBef>
            </a:pPr>
            <a:r>
              <a:rPr lang="en-GB" sz="2200" dirty="0" smtClean="0"/>
              <a:t>Getting sick changes the routine of daily life.  </a:t>
            </a:r>
            <a:r>
              <a:rPr lang="en-GB" sz="2200" dirty="0" smtClean="0"/>
              <a:t>The </a:t>
            </a:r>
            <a:r>
              <a:rPr lang="en-GB" sz="2200" dirty="0" smtClean="0"/>
              <a:t>previously routine activity, such as going to work, is changed due to going to the doctor for a check-up, or for carrying out diagnostics or treatment</a:t>
            </a:r>
            <a:r>
              <a:rPr lang="en-GB" sz="2200" dirty="0" smtClean="0"/>
              <a:t>.</a:t>
            </a:r>
          </a:p>
          <a:p>
            <a:r>
              <a:rPr lang="en-GB" sz="2200" dirty="0" smtClean="0"/>
              <a:t>This </a:t>
            </a:r>
            <a:r>
              <a:rPr lang="en-GB" sz="2200" dirty="0" smtClean="0"/>
              <a:t>sudden situation is not something most people are prepared for. While many patients have the potential to process their feelings about the disease and their need for treatment and doctors, others are </a:t>
            </a:r>
            <a:r>
              <a:rPr lang="en-GB" sz="2200" dirty="0" smtClean="0"/>
              <a:t>overwhelmed </a:t>
            </a:r>
            <a:r>
              <a:rPr lang="en-GB" sz="2200" dirty="0" smtClean="0"/>
              <a:t>by this process</a:t>
            </a:r>
            <a:r>
              <a:rPr lang="en-GB" sz="2200" dirty="0" smtClean="0"/>
              <a:t>.</a:t>
            </a:r>
          </a:p>
          <a:p>
            <a:r>
              <a:rPr lang="en-GB" sz="2200" dirty="0" smtClean="0"/>
              <a:t>anxiety is not </a:t>
            </a:r>
            <a:r>
              <a:rPr lang="en-GB" sz="2200" dirty="0" smtClean="0"/>
              <a:t>always a pathological phenomenon, it is a normal part of the human experience and is desirable and useful in certain situations, because it mobilizes all the potentials of a person in overcoming life's </a:t>
            </a:r>
            <a:r>
              <a:rPr lang="en-GB" sz="2200" dirty="0" smtClean="0"/>
              <a:t>challenges</a:t>
            </a:r>
          </a:p>
          <a:p>
            <a:r>
              <a:rPr lang="en-GB" sz="2200" dirty="0" smtClean="0"/>
              <a:t>S</a:t>
            </a:r>
            <a:r>
              <a:rPr lang="en-GB" sz="2200" dirty="0" smtClean="0"/>
              <a:t>ince </a:t>
            </a:r>
            <a:r>
              <a:rPr lang="en-GB" sz="2200" dirty="0" smtClean="0"/>
              <a:t>anxiety is an integral part of life, most people have developed a strategy to deal with/overcome said ailment. </a:t>
            </a:r>
            <a:endParaRPr lang="en-GB" sz="2200" dirty="0" smtClean="0"/>
          </a:p>
          <a:p>
            <a:endParaRPr lang="en-GB" sz="2200" dirty="0" smtClean="0"/>
          </a:p>
          <a:p>
            <a:r>
              <a:rPr lang="en-GB" sz="2200" dirty="0" smtClean="0"/>
              <a:t>These </a:t>
            </a:r>
            <a:r>
              <a:rPr lang="en-GB" sz="2200" dirty="0" smtClean="0"/>
              <a:t>coping strategies can be </a:t>
            </a:r>
            <a:r>
              <a:rPr lang="en-GB" sz="2200" b="1" u="sng" dirty="0" smtClean="0"/>
              <a:t>adaptive or maladaptive</a:t>
            </a:r>
            <a:endParaRPr lang="en-GB" sz="2200" b="1" u="sng"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TotalTime>
  <Words>1234</Words>
  <Application>Microsoft Office PowerPoint</Application>
  <PresentationFormat>On-screen Show (4:3)</PresentationFormat>
  <Paragraphs>59</Paragraphs>
  <Slides>13</Slides>
  <Notes>0</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Office Theme</vt:lpstr>
      <vt:lpstr>Custom Design</vt:lpstr>
      <vt:lpstr>PSYCHOLOGICAL REACTIONS TO SYMPTOMS, DISEASE AND THE IMPORTANCE OF SEEKING PROFESSIONAL HELP AND SOCIAL SUPPORT.</vt:lpstr>
      <vt:lpstr>Definition of disease</vt:lpstr>
      <vt:lpstr>Slide 3</vt:lpstr>
      <vt:lpstr>Slide 4</vt:lpstr>
      <vt:lpstr>A reaction to the disease</vt:lpstr>
      <vt:lpstr>Slide 6</vt:lpstr>
      <vt:lpstr>The patient's reaction to an acute disease</vt:lpstr>
      <vt:lpstr>Slide 8</vt:lpstr>
      <vt:lpstr>Slide 9</vt:lpstr>
      <vt:lpstr>Slide 10</vt:lpstr>
      <vt:lpstr>The patient's reaction to a chronic disease</vt:lpstr>
      <vt:lpstr>Slide 12</vt:lpstr>
      <vt:lpstr>Slide 13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PSYCHOLOGICAL REACTIONS TO SYMPTOMS, DISEASE AND THE IMPORTANCE OF SEEKING PROFESSIONAL HELP AND SOCIAL SUPPORT.</dc:title>
  <dc:creator>Milanče Sin</dc:creator>
  <cp:lastModifiedBy>Milanče Sin</cp:lastModifiedBy>
  <cp:revision>11</cp:revision>
  <dcterms:created xsi:type="dcterms:W3CDTF">2006-08-16T00:00:00Z</dcterms:created>
  <dcterms:modified xsi:type="dcterms:W3CDTF">2024-04-02T15:49:54Z</dcterms:modified>
</cp:coreProperties>
</file>